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revisionInfo.xml" ContentType="application/vnd.ms-powerpoint.revisioninfo+xml"/>
  <Override PartName="/ppt/authors.xml" ContentType="application/vnd.ms-powerpoint.authors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notesMasterIdLst>
    <p:notesMasterId r:id="rId3"/>
  </p:notesMasterIdLst>
  <p:sldIdLst>
    <p:sldId id="264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authors.xml><?xml version="1.0" encoding="utf-8"?>
<p188:authorLst xmlns:a="http://schemas.openxmlformats.org/drawingml/2006/main" xmlns:r="http://schemas.openxmlformats.org/officeDocument/2006/relationships" xmlns:p188="http://schemas.microsoft.com/office/powerpoint/2018/8/main">
  <p188:author id="{00000000-0000-0000-0000-000000000000}" name="作成者" initials="A" userId="Author" providerId="AD"/>
</p188: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CC"/>
    <a:srgbClr val="CCFFCC"/>
    <a:srgbClr val="DDF2FF"/>
    <a:srgbClr val="CC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C9E11323-CC4A-4A7D-959E-480EC8AF7500}" v="4" dt="2025-08-12T06:47:32.492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92" d="100"/>
          <a:sy n="92" d="100"/>
        </p:scale>
        <p:origin x="64" y="5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microsoft.com/office/2015/10/relationships/revisionInfo" Target="revisionInfo.xml"/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12" Type="http://schemas.openxmlformats.org/officeDocument/2006/relationships/customXml" Target="../customXml/item3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11" Type="http://schemas.openxmlformats.org/officeDocument/2006/relationships/customXml" Target="../customXml/item2.xml"/><Relationship Id="rId5" Type="http://schemas.openxmlformats.org/officeDocument/2006/relationships/viewProps" Target="viewProps.xml"/><Relationship Id="rId10" Type="http://schemas.openxmlformats.org/officeDocument/2006/relationships/customXml" Target="../customXml/item1.xml"/><Relationship Id="rId4" Type="http://schemas.openxmlformats.org/officeDocument/2006/relationships/presProps" Target="presProps.xml"/><Relationship Id="rId9" Type="http://schemas.microsoft.com/office/2018/10/relationships/authors" Target="author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6D9ACC3-2BB7-4E0F-82AE-32F9BADFB24B}" type="datetimeFigureOut">
              <a:rPr kumimoji="1" lang="ja-JP" altLang="en-US" smtClean="0"/>
              <a:t>2025/8/12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0C90762-7F6A-4492-AB56-9794F04AA91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8849934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0C90762-7F6A-4492-AB56-9794F04AA913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0503970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8AE034E-5532-41DA-604A-22FB983802D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37415E0F-E126-9A97-69AA-5060C5B857B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EC0BD842-953B-5F78-31E8-9E67239C1BA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41BB0D-B05E-4E24-8307-1F8C3D7E87B4}" type="datetimeFigureOut">
              <a:rPr kumimoji="1" lang="ja-JP" altLang="en-US" smtClean="0"/>
              <a:t>2025/8/12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BAB47FDA-8408-9230-C024-7D46D9D4BA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45D29629-B170-8F4F-DC4B-B4123E2A38B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535988-869B-4C1C-A3AB-6941F6C6C71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1493529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2B0ABA1-577D-02E2-AAFE-4F72A99300A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0C4D9CE7-1DFA-A514-1BC2-33DBB310803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DE3E3EF6-50A7-12CE-9831-339D3B0C3AB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41BB0D-B05E-4E24-8307-1F8C3D7E87B4}" type="datetimeFigureOut">
              <a:rPr kumimoji="1" lang="ja-JP" altLang="en-US" smtClean="0"/>
              <a:t>2025/8/12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E781A8BE-E0EE-7764-8574-BB9087BC1C1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4655F7EA-3937-B9EC-0DB8-D8A26728675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535988-869B-4C1C-A3AB-6941F6C6C71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1627409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7BE18977-1D3F-9968-72B4-4BD4FAD16BC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C5467242-B3B9-28EF-090B-9C7CF0A14CC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F12EDDB6-E398-15B0-5FF8-0A9468C40DA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41BB0D-B05E-4E24-8307-1F8C3D7E87B4}" type="datetimeFigureOut">
              <a:rPr kumimoji="1" lang="ja-JP" altLang="en-US" smtClean="0"/>
              <a:t>2025/8/12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BE30F0AE-2A0A-8010-B4DE-D62D7588A60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073AA6A-27E9-6A11-5E54-002CC2064AD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535988-869B-4C1C-A3AB-6941F6C6C71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4255838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805EB6B-CF66-C4C9-8C8E-4607CD4C132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F61F191D-384E-455F-2168-95697C717DB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345FDEC5-890A-2A12-6E46-D6E1A0E251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41BB0D-B05E-4E24-8307-1F8C3D7E87B4}" type="datetimeFigureOut">
              <a:rPr kumimoji="1" lang="ja-JP" altLang="en-US" smtClean="0"/>
              <a:t>2025/8/12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B2897F39-F5BF-6459-5342-C597F8FF6EC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277E9637-2809-8D2D-5531-D6AADFE18D3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535988-869B-4C1C-A3AB-6941F6C6C71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8556638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0456109-0308-E7B8-FF30-FB21A480BF6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315804CA-B89E-505F-FCAF-D04B0E414D3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D73DD71-B67B-1552-D995-28BD1EBE2B3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41BB0D-B05E-4E24-8307-1F8C3D7E87B4}" type="datetimeFigureOut">
              <a:rPr kumimoji="1" lang="ja-JP" altLang="en-US" smtClean="0"/>
              <a:t>2025/8/12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9B62006F-DF32-5FBF-C17D-CA4B21C1CD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A10E5F77-F26A-A02C-2260-699EC5783C4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535988-869B-4C1C-A3AB-6941F6C6C71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7575505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3C19FA4-2487-7838-DABD-A4CF445E80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AD89CEEC-7258-CC48-F1F3-FA04516894AE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63277D89-B718-5320-F420-C1D3E0A700C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293D9DE5-BCF9-C986-E566-FBA39D22846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41BB0D-B05E-4E24-8307-1F8C3D7E87B4}" type="datetimeFigureOut">
              <a:rPr kumimoji="1" lang="ja-JP" altLang="en-US" smtClean="0"/>
              <a:t>2025/8/12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0C5B5E13-9E75-44DE-85FB-58043E36575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6564C647-7CA8-EEC2-1717-4FDCC4FA8C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535988-869B-4C1C-A3AB-6941F6C6C71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694606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9AA9974-9218-187D-CB75-B261EC4F538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E080FF89-A5E1-1D7F-EA5C-BDD812C670C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2C7E2045-E30E-9C69-7063-4E2D6796910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2E31DDFD-3539-5A3B-29DD-46C45E8D303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91212908-3183-3BC7-1084-55C417661F6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27AF6C35-483C-C335-B99F-D061123060A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41BB0D-B05E-4E24-8307-1F8C3D7E87B4}" type="datetimeFigureOut">
              <a:rPr kumimoji="1" lang="ja-JP" altLang="en-US" smtClean="0"/>
              <a:t>2025/8/12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6C2CD8EF-B9AB-376B-4E6A-5678355518A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171AE99B-AE5B-55F6-0194-3FEE1F8F464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535988-869B-4C1C-A3AB-6941F6C6C71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946064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EBF49E4-87B8-C59A-66D4-EFAF0BC4B2C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BFF2B7D5-045E-548A-DBB7-9700AF8574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41BB0D-B05E-4E24-8307-1F8C3D7E87B4}" type="datetimeFigureOut">
              <a:rPr kumimoji="1" lang="ja-JP" altLang="en-US" smtClean="0"/>
              <a:t>2025/8/12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2B69B4A3-CA2B-FBBB-77B4-071774E80D3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886B69C3-ACAA-B33E-5347-DC671C507F3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535988-869B-4C1C-A3AB-6941F6C6C71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9992469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4979131E-C3DF-620C-1FA2-4EC6B2CA11C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41BB0D-B05E-4E24-8307-1F8C3D7E87B4}" type="datetimeFigureOut">
              <a:rPr kumimoji="1" lang="ja-JP" altLang="en-US" smtClean="0"/>
              <a:t>2025/8/12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C7EF019E-7A96-EB30-BE69-0B76BA2DA2C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09ECB352-6F1A-F86B-0841-1DEC28A544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535988-869B-4C1C-A3AB-6941F6C6C71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7370744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BC9CE90-6480-A94A-FBCF-7A8CFE0C4FF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FF3E531E-7ACC-F37F-7163-BD89FCAD4CF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B7F39DD5-6817-A405-7524-6C8F538C3F1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7A740456-2EE0-96FF-AFB2-BB0586976B3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41BB0D-B05E-4E24-8307-1F8C3D7E87B4}" type="datetimeFigureOut">
              <a:rPr kumimoji="1" lang="ja-JP" altLang="en-US" smtClean="0"/>
              <a:t>2025/8/12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B7E87D27-47C1-4FEA-2CE2-A139BB0B19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BDBDBB50-1E15-AFDB-FDFD-9DE00AB02B0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535988-869B-4C1C-A3AB-6941F6C6C71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1749303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BEFC79A-D155-E193-82D5-DFA824BC58A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6F71D775-8D61-B320-94FD-BCA8EDE8846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594A3318-BB87-4B87-5C6D-FFED617378C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F02BF74E-B0E6-95FB-6984-0E819F19D8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41BB0D-B05E-4E24-8307-1F8C3D7E87B4}" type="datetimeFigureOut">
              <a:rPr kumimoji="1" lang="ja-JP" altLang="en-US" smtClean="0"/>
              <a:t>2025/8/12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CED53399-DECB-6740-4693-033E0A4BEA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F227B615-A9D8-A398-E6FA-26647E4DBD0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535988-869B-4C1C-A3AB-6941F6C6C71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337635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00B00AF5-CC58-F9B4-0F66-71A6EE293F6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DEBCCF3E-08BC-5064-0589-48F4D58C452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76E1B206-8F02-7668-55BD-C209248B62A6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841BB0D-B05E-4E24-8307-1F8C3D7E87B4}" type="datetimeFigureOut">
              <a:rPr kumimoji="1" lang="ja-JP" altLang="en-US" smtClean="0"/>
              <a:t>2025/8/12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4098F7C9-5BD2-1D40-5076-0EC77B5CDD9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80F0883D-4D74-E609-64A1-6093FBF5EBF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3535988-869B-4C1C-A3AB-6941F6C6C71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6596722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正方形/長方形 22">
            <a:extLst>
              <a:ext uri="{FF2B5EF4-FFF2-40B4-BE49-F238E27FC236}">
                <a16:creationId xmlns:a16="http://schemas.microsoft.com/office/drawing/2014/main" id="{BA654B5A-F8C6-5A1A-E76B-F28169C762D6}"/>
              </a:ext>
            </a:extLst>
          </p:cNvPr>
          <p:cNvSpPr/>
          <p:nvPr/>
        </p:nvSpPr>
        <p:spPr>
          <a:xfrm>
            <a:off x="471948" y="707363"/>
            <a:ext cx="6282813" cy="5927719"/>
          </a:xfrm>
          <a:prstGeom prst="rect">
            <a:avLst/>
          </a:prstGeom>
          <a:solidFill>
            <a:srgbClr val="DDF2FF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553DFBC4-E440-0DEA-228E-EA153646EAA5}"/>
              </a:ext>
            </a:extLst>
          </p:cNvPr>
          <p:cNvSpPr txBox="1"/>
          <p:nvPr/>
        </p:nvSpPr>
        <p:spPr>
          <a:xfrm>
            <a:off x="380179" y="210858"/>
            <a:ext cx="9694607" cy="400110"/>
          </a:xfrm>
          <a:prstGeom prst="rect">
            <a:avLst/>
          </a:prstGeom>
          <a:noFill/>
        </p:spPr>
        <p:txBody>
          <a:bodyPr wrap="square" lIns="91440" tIns="45720" rIns="91440" bIns="45720" rtlCol="0" anchor="t">
            <a:spAutoFit/>
          </a:bodyPr>
          <a:lstStyle/>
          <a:p>
            <a:r>
              <a:rPr kumimoji="1" lang="ja-JP" altLang="en-US" sz="2000" b="1">
                <a:latin typeface="ＭＳ Ｐゴシック"/>
                <a:ea typeface="ＭＳ Ｐゴシック"/>
              </a:rPr>
              <a:t>用件がひとめでわかる</a:t>
            </a:r>
            <a:r>
              <a:rPr lang="ja-JP" altLang="en-US" sz="2000" b="1">
                <a:latin typeface="ＭＳ Ｐゴシック"/>
                <a:ea typeface="ＭＳ Ｐゴシック"/>
              </a:rPr>
              <a:t>電子</a:t>
            </a:r>
            <a:r>
              <a:rPr kumimoji="1" lang="ja-JP" altLang="en-US" sz="2000" b="1">
                <a:latin typeface="ＭＳ Ｐゴシック"/>
                <a:ea typeface="ＭＳ Ｐゴシック"/>
              </a:rPr>
              <a:t>メールの件名を考えよう</a:t>
            </a:r>
          </a:p>
        </p:txBody>
      </p: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FAC33903-0463-FE69-4C71-B870C95C079D}"/>
              </a:ext>
            </a:extLst>
          </p:cNvPr>
          <p:cNvCxnSpPr>
            <a:cxnSpLocks/>
          </p:cNvCxnSpPr>
          <p:nvPr/>
        </p:nvCxnSpPr>
        <p:spPr>
          <a:xfrm>
            <a:off x="1591883" y="1117193"/>
            <a:ext cx="3635600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四角形: 角を丸くする 12">
            <a:extLst>
              <a:ext uri="{FF2B5EF4-FFF2-40B4-BE49-F238E27FC236}">
                <a16:creationId xmlns:a16="http://schemas.microsoft.com/office/drawing/2014/main" id="{2B738A17-9DDE-E20C-5DFA-6BEC25D344AC}"/>
              </a:ext>
            </a:extLst>
          </p:cNvPr>
          <p:cNvSpPr/>
          <p:nvPr/>
        </p:nvSpPr>
        <p:spPr>
          <a:xfrm>
            <a:off x="655483" y="772958"/>
            <a:ext cx="760361" cy="318863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</a:t>
            </a:r>
          </a:p>
        </p:txBody>
      </p:sp>
      <p:sp>
        <p:nvSpPr>
          <p:cNvPr id="14" name="四角形: 角を丸くする 13">
            <a:extLst>
              <a:ext uri="{FF2B5EF4-FFF2-40B4-BE49-F238E27FC236}">
                <a16:creationId xmlns:a16="http://schemas.microsoft.com/office/drawing/2014/main" id="{89C65EEA-743D-E8CA-65F7-606C6507C42E}"/>
              </a:ext>
            </a:extLst>
          </p:cNvPr>
          <p:cNvSpPr/>
          <p:nvPr/>
        </p:nvSpPr>
        <p:spPr>
          <a:xfrm>
            <a:off x="655483" y="1364013"/>
            <a:ext cx="760361" cy="318863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件名</a:t>
            </a:r>
          </a:p>
        </p:txBody>
      </p:sp>
      <p:cxnSp>
        <p:nvCxnSpPr>
          <p:cNvPr id="15" name="直線コネクタ 14">
            <a:extLst>
              <a:ext uri="{FF2B5EF4-FFF2-40B4-BE49-F238E27FC236}">
                <a16:creationId xmlns:a16="http://schemas.microsoft.com/office/drawing/2014/main" id="{1C49545F-0748-55AC-3E65-378988269AFF}"/>
              </a:ext>
            </a:extLst>
          </p:cNvPr>
          <p:cNvCxnSpPr>
            <a:cxnSpLocks/>
          </p:cNvCxnSpPr>
          <p:nvPr/>
        </p:nvCxnSpPr>
        <p:spPr>
          <a:xfrm>
            <a:off x="1599379" y="1809267"/>
            <a:ext cx="4905600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D02B1DA2-A0F5-0E2B-F12D-6DF8B15B0334}"/>
              </a:ext>
            </a:extLst>
          </p:cNvPr>
          <p:cNvSpPr txBox="1"/>
          <p:nvPr/>
        </p:nvSpPr>
        <p:spPr>
          <a:xfrm>
            <a:off x="1591883" y="761006"/>
            <a:ext cx="310728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s-</a:t>
            </a:r>
            <a:r>
              <a:rPr lang="ja-JP" altLang="en-US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ｆ</a:t>
            </a:r>
            <a:r>
              <a:rPr kumimoji="1" lang="en-US" altLang="ja-JP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uji@</a:t>
            </a:r>
            <a:r>
              <a:rPr kumimoji="1" lang="ja-JP" altLang="en-US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○○○</a:t>
            </a:r>
            <a:r>
              <a:rPr lang="en-US" altLang="ja-JP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.</a:t>
            </a:r>
            <a:r>
              <a:rPr lang="ja-JP" altLang="en-US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○○</a:t>
            </a:r>
            <a:r>
              <a:rPr lang="en-US" altLang="ja-JP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.jp</a:t>
            </a:r>
            <a:endParaRPr kumimoji="1" lang="ja-JP" altLang="en-US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0" name="正方形/長方形 19">
            <a:extLst>
              <a:ext uri="{FF2B5EF4-FFF2-40B4-BE49-F238E27FC236}">
                <a16:creationId xmlns:a16="http://schemas.microsoft.com/office/drawing/2014/main" id="{673F3BC8-26EB-8047-601F-A7E7A8907298}"/>
              </a:ext>
            </a:extLst>
          </p:cNvPr>
          <p:cNvSpPr/>
          <p:nvPr/>
        </p:nvSpPr>
        <p:spPr>
          <a:xfrm>
            <a:off x="655483" y="1992563"/>
            <a:ext cx="5842000" cy="4568121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  <a:scene3d>
            <a:camera prst="orthographicFront"/>
            <a:lightRig rig="threePt" dir="t"/>
          </a:scene3d>
          <a:sp3d>
            <a:bevelT w="165100" prst="coolSlant"/>
          </a:sp3d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rtlCol="0" anchor="ctr"/>
          <a:lstStyle/>
          <a:p>
            <a:r>
              <a:rPr lang="en-US" altLang="ja-JP" sz="14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S</a:t>
            </a:r>
            <a:r>
              <a:rPr lang="ja-JP" altLang="en-US" sz="14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藤</a:t>
            </a:r>
            <a:r>
              <a:rPr kumimoji="1" lang="ja-JP" altLang="en-US" sz="14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さん</a:t>
            </a:r>
            <a:endParaRPr kumimoji="1" lang="en-US" altLang="ja-JP" sz="14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endParaRPr lang="en-US" altLang="ja-JP" sz="14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r>
              <a:rPr kumimoji="1" lang="ja-JP" altLang="en-US" sz="1400">
                <a:solidFill>
                  <a:schemeClr val="tx1"/>
                </a:solidFill>
                <a:latin typeface="ＭＳ Ｐゴシック"/>
                <a:ea typeface="ＭＳ Ｐゴシック"/>
              </a:rPr>
              <a:t>こんにちは　</a:t>
            </a:r>
            <a:r>
              <a:rPr kumimoji="1" lang="en-US" altLang="ja-JP" sz="1400" dirty="0">
                <a:solidFill>
                  <a:schemeClr val="tx1"/>
                </a:solidFill>
                <a:latin typeface="ＭＳ Ｐゴシック"/>
                <a:ea typeface="ＭＳ Ｐゴシック"/>
              </a:rPr>
              <a:t>K</a:t>
            </a:r>
            <a:r>
              <a:rPr kumimoji="1" lang="ja-JP" altLang="en-US" sz="1400">
                <a:solidFill>
                  <a:schemeClr val="tx1"/>
                </a:solidFill>
                <a:latin typeface="ＭＳ Ｐゴシック"/>
                <a:ea typeface="ＭＳ Ｐゴシック"/>
              </a:rPr>
              <a:t>本です。</a:t>
            </a:r>
            <a:br>
              <a:rPr lang="ja-JP" altLang="en-US" sz="1400" dirty="0">
                <a:solidFill>
                  <a:schemeClr val="tx1"/>
                </a:solidFill>
                <a:latin typeface="ＭＳ Ｐゴシック"/>
                <a:ea typeface="ＭＳ Ｐゴシック"/>
              </a:rPr>
            </a:br>
            <a:r>
              <a:rPr lang="ja-JP" altLang="en-US" sz="1400">
                <a:solidFill>
                  <a:schemeClr val="tx1"/>
                </a:solidFill>
                <a:latin typeface="ＭＳ Ｐゴシック"/>
                <a:ea typeface="ＭＳ Ｐゴシック"/>
              </a:rPr>
              <a:t>お久しぶりです。</a:t>
            </a:r>
            <a:endParaRPr kumimoji="1" lang="en-US" altLang="ja-JP" sz="1400">
              <a:solidFill>
                <a:schemeClr val="tx1"/>
              </a:solidFill>
              <a:latin typeface="ＭＳ Ｐゴシック"/>
              <a:ea typeface="ＭＳ Ｐゴシック"/>
            </a:endParaRPr>
          </a:p>
          <a:p>
            <a:endParaRPr lang="en-US" altLang="ja-JP" sz="14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r>
              <a:rPr lang="ja-JP" altLang="en-US" sz="14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中学校の時に担任だった</a:t>
            </a:r>
            <a:r>
              <a:rPr lang="en-US" altLang="ja-JP" sz="14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U</a:t>
            </a:r>
            <a:r>
              <a:rPr lang="ja-JP" altLang="en-US" sz="14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先生が海外の学校に異動されることは聞いていますか？　</a:t>
            </a:r>
            <a:r>
              <a:rPr kumimoji="1" lang="ja-JP" altLang="en-US" sz="14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急な話でみんなびっくりしています。</a:t>
            </a:r>
            <a:endParaRPr kumimoji="1" lang="en-US" altLang="ja-JP" sz="14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r>
              <a:rPr kumimoji="1" lang="ja-JP" altLang="en-US" sz="1400">
                <a:solidFill>
                  <a:schemeClr val="tx1"/>
                </a:solidFill>
                <a:latin typeface="ＭＳ Ｐゴシック"/>
                <a:ea typeface="ＭＳ Ｐゴシック"/>
              </a:rPr>
              <a:t>なかなか会えなくなってしまうので、</a:t>
            </a:r>
            <a:r>
              <a:rPr lang="ja-JP" altLang="en-US" sz="1400">
                <a:solidFill>
                  <a:schemeClr val="tx1"/>
                </a:solidFill>
                <a:latin typeface="ＭＳ Ｐゴシック"/>
                <a:ea typeface="ＭＳ Ｐゴシック"/>
              </a:rPr>
              <a:t>引っ越しされる前に</a:t>
            </a:r>
            <a:r>
              <a:rPr lang="en-US" altLang="ja-JP" sz="1400" dirty="0">
                <a:solidFill>
                  <a:schemeClr val="tx1"/>
                </a:solidFill>
                <a:latin typeface="ＭＳ Ｐゴシック"/>
                <a:ea typeface="ＭＳ Ｐゴシック"/>
              </a:rPr>
              <a:t>U</a:t>
            </a:r>
            <a:r>
              <a:rPr lang="ja-JP" altLang="en-US" sz="1400">
                <a:solidFill>
                  <a:schemeClr val="tx1"/>
                </a:solidFill>
                <a:latin typeface="ＭＳ Ｐゴシック"/>
                <a:ea typeface="ＭＳ Ｐゴシック"/>
              </a:rPr>
              <a:t>先生に会いに行こうと思いますが、</a:t>
            </a:r>
            <a:r>
              <a:rPr lang="en-US" altLang="ja-JP" sz="1400" dirty="0">
                <a:solidFill>
                  <a:schemeClr val="tx1"/>
                </a:solidFill>
                <a:latin typeface="ＭＳ Ｐゴシック"/>
                <a:ea typeface="ＭＳ Ｐゴシック"/>
              </a:rPr>
              <a:t>S</a:t>
            </a:r>
            <a:r>
              <a:rPr lang="ja-JP" altLang="en-US" sz="1400">
                <a:solidFill>
                  <a:schemeClr val="tx1"/>
                </a:solidFill>
                <a:latin typeface="ＭＳ Ｐゴシック"/>
                <a:ea typeface="ＭＳ Ｐゴシック"/>
              </a:rPr>
              <a:t>藤さんも行きませんか。</a:t>
            </a:r>
            <a:endParaRPr lang="en-US" altLang="ja-JP" sz="1400">
              <a:solidFill>
                <a:schemeClr val="tx1"/>
              </a:solidFill>
              <a:latin typeface="ＭＳ Ｐゴシック"/>
              <a:ea typeface="ＭＳ Ｐゴシック"/>
            </a:endParaRPr>
          </a:p>
          <a:p>
            <a:endParaRPr lang="en-US" altLang="ja-JP" sz="14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r>
              <a:rPr lang="ja-JP" altLang="en-US" sz="14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早い</a:t>
            </a:r>
            <a:r>
              <a:rPr kumimoji="1" lang="ja-JP" altLang="en-US" sz="14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方が良いので、来週の日曜日に行こうと思います。</a:t>
            </a:r>
            <a:endParaRPr kumimoji="1" lang="en-US" altLang="ja-JP" sz="14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r>
              <a:rPr lang="en-US" altLang="ja-JP" sz="14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I</a:t>
            </a:r>
            <a:r>
              <a:rPr lang="ja-JP" altLang="en-US" sz="14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田さんと</a:t>
            </a:r>
            <a:r>
              <a:rPr lang="en-US" altLang="ja-JP" sz="14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T</a:t>
            </a:r>
            <a:r>
              <a:rPr lang="ja-JP" altLang="en-US" sz="14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村さんも一緒に行きたいと言っています。</a:t>
            </a:r>
            <a:endParaRPr lang="en-US" altLang="ja-JP" sz="14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r>
              <a:rPr lang="en-US" altLang="ja-JP" sz="14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U</a:t>
            </a:r>
            <a:r>
              <a:rPr lang="ja-JP" altLang="en-US" sz="14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先生の家は○○線の○○駅で降りて、バスで</a:t>
            </a:r>
            <a:r>
              <a:rPr lang="en-US" altLang="ja-JP" sz="14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10</a:t>
            </a:r>
            <a:r>
              <a:rPr lang="ja-JP" altLang="en-US" sz="14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分程度のところです。</a:t>
            </a:r>
            <a:endParaRPr lang="en-US" altLang="ja-JP" sz="14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endParaRPr kumimoji="1" lang="en-US" altLang="ja-JP" sz="14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r>
              <a:rPr kumimoji="1" lang="en-US" altLang="ja-JP" sz="1400" dirty="0">
                <a:solidFill>
                  <a:schemeClr val="tx1"/>
                </a:solidFill>
                <a:latin typeface="ＭＳ Ｐゴシック"/>
                <a:ea typeface="ＭＳ Ｐゴシック"/>
              </a:rPr>
              <a:t>S</a:t>
            </a:r>
            <a:r>
              <a:rPr kumimoji="1" lang="ja-JP" altLang="en-US" sz="1400">
                <a:solidFill>
                  <a:schemeClr val="tx1"/>
                </a:solidFill>
                <a:latin typeface="ＭＳ Ｐゴシック"/>
                <a:ea typeface="ＭＳ Ｐゴシック"/>
              </a:rPr>
              <a:t>藤さん</a:t>
            </a:r>
            <a:r>
              <a:rPr lang="ja-JP" altLang="en-US" sz="1400">
                <a:solidFill>
                  <a:schemeClr val="tx1"/>
                </a:solidFill>
                <a:latin typeface="ＭＳ Ｐゴシック"/>
                <a:ea typeface="ＭＳ Ｐゴシック"/>
              </a:rPr>
              <a:t>の都合を</a:t>
            </a:r>
            <a:r>
              <a:rPr kumimoji="1" lang="ja-JP" altLang="en-US" sz="1400">
                <a:solidFill>
                  <a:schemeClr val="tx1"/>
                </a:solidFill>
                <a:latin typeface="ＭＳ Ｐゴシック"/>
                <a:ea typeface="ＭＳ Ｐゴシック"/>
              </a:rPr>
              <a:t>メールで</a:t>
            </a:r>
            <a:r>
              <a:rPr lang="ja-JP" altLang="en-US" sz="1400">
                <a:solidFill>
                  <a:schemeClr val="tx1"/>
                </a:solidFill>
                <a:latin typeface="ＭＳ Ｐゴシック"/>
                <a:ea typeface="ＭＳ Ｐゴシック"/>
              </a:rPr>
              <a:t>教えて</a:t>
            </a:r>
            <a:r>
              <a:rPr kumimoji="1" lang="ja-JP" altLang="en-US" sz="1400">
                <a:solidFill>
                  <a:schemeClr val="tx1"/>
                </a:solidFill>
                <a:latin typeface="ＭＳ Ｐゴシック"/>
                <a:ea typeface="ＭＳ Ｐゴシック"/>
              </a:rPr>
              <a:t>ください。</a:t>
            </a:r>
            <a:endParaRPr kumimoji="1" lang="en-US" altLang="ja-JP" sz="1400">
              <a:solidFill>
                <a:schemeClr val="tx1"/>
              </a:solidFill>
              <a:latin typeface="ＭＳ Ｐゴシック"/>
              <a:ea typeface="ＭＳ Ｐゴシック"/>
            </a:endParaRPr>
          </a:p>
          <a:p>
            <a:r>
              <a:rPr lang="ja-JP" altLang="en-US" sz="1400">
                <a:solidFill>
                  <a:schemeClr val="tx1"/>
                </a:solidFill>
                <a:latin typeface="ＭＳ Ｐゴシック"/>
                <a:ea typeface="ＭＳ Ｐゴシック"/>
              </a:rPr>
              <a:t>返信を待っています。</a:t>
            </a:r>
            <a:endParaRPr lang="en-US" altLang="ja-JP" sz="1400">
              <a:solidFill>
                <a:schemeClr val="tx1"/>
              </a:solidFill>
              <a:latin typeface="ＭＳ Ｐゴシック"/>
              <a:ea typeface="ＭＳ Ｐゴシック"/>
            </a:endParaRPr>
          </a:p>
          <a:p>
            <a:endParaRPr kumimoji="1" lang="en-US" altLang="ja-JP" sz="14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r>
              <a:rPr lang="ja-JP" altLang="en-US" sz="14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*****************************************</a:t>
            </a:r>
            <a:endParaRPr lang="en-US" altLang="ja-JP" sz="14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r>
              <a:rPr lang="en-US" altLang="ja-JP" sz="14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K</a:t>
            </a:r>
            <a:r>
              <a:rPr lang="ja-JP" altLang="en-US" sz="14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本</a:t>
            </a:r>
            <a:r>
              <a:rPr kumimoji="1" lang="ja-JP" altLang="en-US" sz="14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</a:t>
            </a:r>
            <a:r>
              <a:rPr lang="ja-JP" altLang="en-US" sz="14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○○○</a:t>
            </a:r>
            <a:endParaRPr kumimoji="1" lang="en-US" altLang="ja-JP" sz="14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r>
              <a:rPr lang="en-US" altLang="ja-JP" sz="1400" dirty="0">
                <a:solidFill>
                  <a:schemeClr val="tx1"/>
                </a:solidFill>
                <a:latin typeface="ＭＳ Ｐゴシック"/>
                <a:ea typeface="ＭＳ Ｐゴシック"/>
              </a:rPr>
              <a:t>k-moto@</a:t>
            </a:r>
            <a:r>
              <a:rPr lang="ja-JP" altLang="en-US" sz="1400">
                <a:solidFill>
                  <a:schemeClr val="tx1"/>
                </a:solidFill>
                <a:latin typeface="ＭＳ Ｐゴシック"/>
                <a:ea typeface="ＭＳ Ｐゴシック"/>
              </a:rPr>
              <a:t> ○○○</a:t>
            </a:r>
            <a:r>
              <a:rPr lang="en-US" altLang="ja-JP" sz="1400" dirty="0">
                <a:solidFill>
                  <a:schemeClr val="tx1"/>
                </a:solidFill>
                <a:latin typeface="ＭＳ Ｐゴシック"/>
                <a:ea typeface="ＭＳ Ｐゴシック"/>
              </a:rPr>
              <a:t>.</a:t>
            </a:r>
            <a:r>
              <a:rPr lang="ja-JP" altLang="en-US" sz="1400">
                <a:solidFill>
                  <a:schemeClr val="tx1"/>
                </a:solidFill>
                <a:latin typeface="ＭＳ Ｐゴシック"/>
                <a:ea typeface="ＭＳ Ｐゴシック"/>
              </a:rPr>
              <a:t>○○</a:t>
            </a:r>
            <a:r>
              <a:rPr lang="en-US" altLang="ja-JP" sz="1400" dirty="0">
                <a:solidFill>
                  <a:schemeClr val="tx1"/>
                </a:solidFill>
                <a:latin typeface="ＭＳ Ｐゴシック"/>
                <a:ea typeface="ＭＳ Ｐゴシック"/>
              </a:rPr>
              <a:t>.</a:t>
            </a:r>
            <a:r>
              <a:rPr lang="en-US" altLang="ja-JP" sz="1400" dirty="0" err="1">
                <a:solidFill>
                  <a:schemeClr val="tx1"/>
                </a:solidFill>
                <a:latin typeface="ＭＳ Ｐゴシック"/>
                <a:ea typeface="ＭＳ Ｐゴシック"/>
              </a:rPr>
              <a:t>jp</a:t>
            </a:r>
            <a:r>
              <a:rPr lang="en-US" altLang="ja-JP" sz="1400" dirty="0" err="1">
                <a:latin typeface="ＭＳ Ｐゴシック"/>
                <a:ea typeface="ＭＳ Ｐゴシック"/>
              </a:rPr>
              <a:t>jp</a:t>
            </a:r>
            <a:br>
              <a:rPr lang="en-US" altLang="ja-JP" sz="14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</a:br>
            <a:endParaRPr lang="en-US" altLang="ja-JP" sz="14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2" name="テキスト ボックス 21">
            <a:extLst>
              <a:ext uri="{FF2B5EF4-FFF2-40B4-BE49-F238E27FC236}">
                <a16:creationId xmlns:a16="http://schemas.microsoft.com/office/drawing/2014/main" id="{DD26D62C-888C-96C7-12F8-EDA20C5113A9}"/>
              </a:ext>
            </a:extLst>
          </p:cNvPr>
          <p:cNvSpPr txBox="1"/>
          <p:nvPr/>
        </p:nvSpPr>
        <p:spPr>
          <a:xfrm>
            <a:off x="7127732" y="2305772"/>
            <a:ext cx="4592320" cy="1477328"/>
          </a:xfrm>
          <a:prstGeom prst="rect">
            <a:avLst/>
          </a:prstGeom>
          <a:solidFill>
            <a:srgbClr val="FFFFCC"/>
          </a:solidFill>
        </p:spPr>
        <p:txBody>
          <a:bodyPr wrap="square" rtlCol="0">
            <a:spAutoFit/>
          </a:bodyPr>
          <a:lstStyle/>
          <a:p>
            <a:r>
              <a:rPr lang="en-US" altLang="ja-JP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【</a:t>
            </a:r>
            <a:r>
              <a:rPr lang="ja-JP" altLang="en-US" b="1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件名作成のポイント</a:t>
            </a:r>
            <a:r>
              <a:rPr lang="en-US" altLang="ja-JP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】</a:t>
            </a:r>
          </a:p>
          <a:p>
            <a:endParaRPr lang="en-US" altLang="ja-JP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r>
              <a:rPr lang="ja-JP" altLang="en-US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・文で書かない（体言止め） </a:t>
            </a:r>
            <a:endParaRPr lang="en-US" altLang="ja-JP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r>
              <a:rPr lang="ja-JP" altLang="en-US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・メールの内容が一目でわかるようにする</a:t>
            </a:r>
            <a:endParaRPr lang="en-US" altLang="ja-JP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r>
              <a:rPr lang="ja-JP" altLang="en-US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・無駄を省き、簡潔なものにする</a:t>
            </a:r>
            <a:endParaRPr kumimoji="1" lang="ja-JP" altLang="en-US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4" name="吹き出し: 角を丸めた四角形 23">
            <a:extLst>
              <a:ext uri="{FF2B5EF4-FFF2-40B4-BE49-F238E27FC236}">
                <a16:creationId xmlns:a16="http://schemas.microsoft.com/office/drawing/2014/main" id="{4105A35E-6F7A-407D-474D-44191FF9FC39}"/>
              </a:ext>
            </a:extLst>
          </p:cNvPr>
          <p:cNvSpPr/>
          <p:nvPr/>
        </p:nvSpPr>
        <p:spPr>
          <a:xfrm>
            <a:off x="7359445" y="1179347"/>
            <a:ext cx="3972232" cy="629920"/>
          </a:xfrm>
          <a:prstGeom prst="wedgeRoundRectCallout">
            <a:avLst>
              <a:gd name="adj1" fmla="val -64285"/>
              <a:gd name="adj2" fmla="val 9942"/>
              <a:gd name="adj3" fmla="val 16667"/>
            </a:avLst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班で話し合って、件名を入力しよう</a:t>
            </a:r>
          </a:p>
        </p:txBody>
      </p:sp>
      <p:sp>
        <p:nvSpPr>
          <p:cNvPr id="21" name="テキスト ボックス 20">
            <a:extLst>
              <a:ext uri="{FF2B5EF4-FFF2-40B4-BE49-F238E27FC236}">
                <a16:creationId xmlns:a16="http://schemas.microsoft.com/office/drawing/2014/main" id="{6CFEB649-01D9-1ECB-DCE5-449A26777015}"/>
              </a:ext>
            </a:extLst>
          </p:cNvPr>
          <p:cNvSpPr txBox="1"/>
          <p:nvPr/>
        </p:nvSpPr>
        <p:spPr>
          <a:xfrm>
            <a:off x="1599379" y="1313633"/>
            <a:ext cx="4898104" cy="400110"/>
          </a:xfrm>
          <a:prstGeom prst="rect">
            <a:avLst/>
          </a:prstGeom>
          <a:solidFill>
            <a:schemeClr val="bg1"/>
          </a:solidFill>
          <a:ln>
            <a:solidFill>
              <a:srgbClr val="FF0000"/>
            </a:solidFill>
            <a:prstDash val="sysDash"/>
          </a:ln>
        </p:spPr>
        <p:txBody>
          <a:bodyPr wrap="square" rtlCol="0">
            <a:spAutoFit/>
          </a:bodyPr>
          <a:lstStyle/>
          <a:p>
            <a:endParaRPr kumimoji="1" lang="ja-JP" altLang="en-US" sz="2000" b="1">
              <a:solidFill>
                <a:srgbClr val="FF0000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F1026FA8-7D63-4667-EA3A-E8F2B5723D70}"/>
              </a:ext>
            </a:extLst>
          </p:cNvPr>
          <p:cNvSpPr txBox="1"/>
          <p:nvPr/>
        </p:nvSpPr>
        <p:spPr>
          <a:xfrm>
            <a:off x="10251441" y="149303"/>
            <a:ext cx="1468611" cy="461665"/>
          </a:xfrm>
          <a:prstGeom prst="rect">
            <a:avLst/>
          </a:prstGeom>
          <a:solidFill>
            <a:srgbClr val="CCFFCC"/>
          </a:solidFill>
        </p:spPr>
        <p:txBody>
          <a:bodyPr wrap="square" lIns="91440" tIns="45720" rIns="91440" bIns="45720" rtlCol="0" anchor="t">
            <a:spAutoFit/>
          </a:bodyPr>
          <a:lstStyle/>
          <a:p>
            <a:pPr algn="ctr"/>
            <a:r>
              <a:rPr lang="en-US" altLang="ja-JP" sz="2400">
                <a:ea typeface="游ゴシック"/>
              </a:rPr>
              <a:t>〇</a:t>
            </a:r>
            <a:r>
              <a:rPr kumimoji="1" lang="ja-JP" altLang="en-US" sz="2400" b="1">
                <a:ea typeface="游ゴシック"/>
              </a:rPr>
              <a:t>班</a:t>
            </a:r>
            <a:endParaRPr kumimoji="1" lang="ja-JP" altLang="en-US" sz="2400">
              <a:ea typeface="游ゴシック"/>
            </a:endParaRPr>
          </a:p>
        </p:txBody>
      </p:sp>
    </p:spTree>
    <p:extLst>
      <p:ext uri="{BB962C8B-B14F-4D97-AF65-F5344CB8AC3E}">
        <p14:creationId xmlns:p14="http://schemas.microsoft.com/office/powerpoint/2010/main" val="187381358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游ゴシック Light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DAC8B651FE8FAB4980A0CD832FD20183" ma:contentTypeVersion="15" ma:contentTypeDescription="新しいドキュメントを作成します。" ma:contentTypeScope="" ma:versionID="09c99b9081164ded2d5728c637c738b3">
  <xsd:schema xmlns:xsd="http://www.w3.org/2001/XMLSchema" xmlns:xs="http://www.w3.org/2001/XMLSchema" xmlns:p="http://schemas.microsoft.com/office/2006/metadata/properties" xmlns:ns2="ceeaadb8-670c-4bbc-bf54-732c07c9b9a6" xmlns:ns3="9240f669-f077-4ccc-9b51-f4d7bb1f72fc" targetNamespace="http://schemas.microsoft.com/office/2006/metadata/properties" ma:root="true" ma:fieldsID="ac383010fc3f67c617ad9904e133c67b" ns2:_="" ns3:_="">
    <xsd:import namespace="ceeaadb8-670c-4bbc-bf54-732c07c9b9a6"/>
    <xsd:import namespace="9240f669-f077-4ccc-9b51-f4d7bb1f72f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3:SharedWithUsers" minOccurs="0"/>
                <xsd:element ref="ns3:SharedWithDetails" minOccurs="0"/>
                <xsd:element ref="ns2:MediaServiceBillingMetadata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eeaadb8-670c-4bbc-bf54-732c07c9b9a6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6636be5e-3ab2-4972-9ba5-a3fa17e616c9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BillingMetadata" ma:index="22" nillable="true" ma:displayName="MediaServiceBillingMetadata" ma:hidden="true" ma:internalName="MediaServiceBillingMetadata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240f669-f077-4ccc-9b51-f4d7bb1f72f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ebfa36a7-b595-4603-9458-511d54251f81}" ma:internalName="TaxCatchAll" ma:showField="CatchAllData" ma:web="9240f669-f077-4ccc-9b51-f4d7bb1f72f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SharedWithUsers" ma:index="20" nillable="true" ma:displayName="共有相手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21" nillable="true" ma:displayName="共有相手の詳細情報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cf76f155ced4ddcb4097134ff3c332f xmlns="ceeaadb8-670c-4bbc-bf54-732c07c9b9a6">
      <Terms xmlns="http://schemas.microsoft.com/office/infopath/2007/PartnerControls"/>
    </lcf76f155ced4ddcb4097134ff3c332f>
    <TaxCatchAll xmlns="9240f669-f077-4ccc-9b51-f4d7bb1f72fc" xsi:nil="true"/>
  </documentManagement>
</p:properties>
</file>

<file path=customXml/itemProps1.xml><?xml version="1.0" encoding="utf-8"?>
<ds:datastoreItem xmlns:ds="http://schemas.openxmlformats.org/officeDocument/2006/customXml" ds:itemID="{20FA0047-D0EB-4518-91B0-C2BB5F1C5919}"/>
</file>

<file path=customXml/itemProps2.xml><?xml version="1.0" encoding="utf-8"?>
<ds:datastoreItem xmlns:ds="http://schemas.openxmlformats.org/officeDocument/2006/customXml" ds:itemID="{479D29CC-19AF-41BB-948B-96BD34956516}"/>
</file>

<file path=customXml/itemProps3.xml><?xml version="1.0" encoding="utf-8"?>
<ds:datastoreItem xmlns:ds="http://schemas.openxmlformats.org/officeDocument/2006/customXml" ds:itemID="{E9B4CAE7-92A4-4E8C-AA62-CEDFAB35DB79}"/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265</Words>
  <Application>Microsoft Office PowerPoint</Application>
  <PresentationFormat>ワイド画面</PresentationFormat>
  <Paragraphs>29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Ｐゴシック</vt:lpstr>
      <vt:lpstr>游ゴシック</vt:lpstr>
      <vt:lpstr>游ゴシック Light</vt:lpstr>
      <vt:lpstr>Arial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revision>1</cp:revision>
  <dcterms:created xsi:type="dcterms:W3CDTF">2025-08-12T06:47:32Z</dcterms:created>
  <dcterms:modified xsi:type="dcterms:W3CDTF">2025-08-12T06:47:34Z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ediaServiceImageTags">
    <vt:lpwstr/>
  </property>
  <property fmtid="{D5CDD505-2E9C-101B-9397-08002B2CF9AE}" pid="3" name="ContentTypeId">
    <vt:lpwstr>0x010100DAC8B651FE8FAB4980A0CD832FD20183</vt:lpwstr>
  </property>
</Properties>
</file>